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99" r:id="rId8"/>
    <p:sldId id="263" r:id="rId9"/>
    <p:sldId id="284" r:id="rId10"/>
    <p:sldId id="265" r:id="rId11"/>
    <p:sldId id="267" r:id="rId12"/>
    <p:sldId id="285" r:id="rId13"/>
    <p:sldId id="286" r:id="rId14"/>
    <p:sldId id="287" r:id="rId15"/>
    <p:sldId id="301" r:id="rId16"/>
    <p:sldId id="266" r:id="rId17"/>
    <p:sldId id="288" r:id="rId18"/>
    <p:sldId id="268" r:id="rId19"/>
    <p:sldId id="262" r:id="rId20"/>
    <p:sldId id="264" r:id="rId21"/>
    <p:sldId id="269" r:id="rId22"/>
    <p:sldId id="272" r:id="rId23"/>
    <p:sldId id="270" r:id="rId24"/>
    <p:sldId id="279" r:id="rId25"/>
    <p:sldId id="278" r:id="rId26"/>
    <p:sldId id="300" r:id="rId27"/>
    <p:sldId id="280" r:id="rId28"/>
    <p:sldId id="281" r:id="rId29"/>
    <p:sldId id="283" r:id="rId30"/>
    <p:sldId id="290" r:id="rId31"/>
    <p:sldId id="296" r:id="rId32"/>
    <p:sldId id="291" r:id="rId33"/>
    <p:sldId id="292" r:id="rId34"/>
    <p:sldId id="297" r:id="rId35"/>
    <p:sldId id="293" r:id="rId36"/>
    <p:sldId id="294" r:id="rId37"/>
    <p:sldId id="295" r:id="rId38"/>
    <p:sldId id="271" r:id="rId39"/>
    <p:sldId id="273" r:id="rId40"/>
    <p:sldId id="275" r:id="rId41"/>
    <p:sldId id="298" r:id="rId42"/>
    <p:sldId id="274" r:id="rId43"/>
    <p:sldId id="289" r:id="rId44"/>
    <p:sldId id="277" r:id="rId45"/>
    <p:sldId id="28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9"/>
    <p:restoredTop sz="86556"/>
  </p:normalViewPr>
  <p:slideViewPr>
    <p:cSldViewPr snapToGrid="0">
      <p:cViewPr varScale="1">
        <p:scale>
          <a:sx n="178" d="100"/>
          <a:sy n="178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5AACE-2043-EF4D-A8EB-6BDFF5E7A74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3B922-90D2-6B4F-BFF5-66E27CD40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Terraform free and open source</a:t>
            </a:r>
          </a:p>
          <a:p>
            <a:endParaRPr lang="en-US" dirty="0"/>
          </a:p>
          <a:p>
            <a:r>
              <a:rPr lang="en-US" dirty="0"/>
              <a:t>IAC</a:t>
            </a:r>
          </a:p>
          <a:p>
            <a:endParaRPr lang="en-US" dirty="0"/>
          </a:p>
          <a:p>
            <a:r>
              <a:rPr lang="en-US" dirty="0"/>
              <a:t>Infrastructure as code – define your infra in code</a:t>
            </a:r>
          </a:p>
          <a:p>
            <a:endParaRPr lang="en-US" dirty="0"/>
          </a:p>
          <a:p>
            <a:r>
              <a:rPr lang="en-US" dirty="0"/>
              <a:t>Centralize and control deployments</a:t>
            </a:r>
          </a:p>
          <a:p>
            <a:endParaRPr lang="en-US" dirty="0"/>
          </a:p>
          <a:p>
            <a:r>
              <a:rPr lang="en-US" dirty="0"/>
              <a:t>Consistent deployments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77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42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83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Sysdig</a:t>
            </a:r>
            <a:r>
              <a:rPr lang="en-US" dirty="0"/>
              <a:t> reported an attacker using terraform state to grab secrets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sysdig.com</a:t>
            </a:r>
            <a:r>
              <a:rPr lang="en-US" dirty="0"/>
              <a:t>/blog/cloud-breach-terraform-data-theft/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09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84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Terraform cloud has dozens of APIs to control as well</a:t>
            </a:r>
          </a:p>
          <a:p>
            <a:endParaRPr lang="en-US" dirty="0"/>
          </a:p>
          <a:p>
            <a:r>
              <a:rPr lang="en-US" dirty="0"/>
              <a:t>Another attack surface </a:t>
            </a:r>
          </a:p>
          <a:p>
            <a:endParaRPr lang="en-US" dirty="0"/>
          </a:p>
          <a:p>
            <a:r>
              <a:rPr lang="en-US" dirty="0"/>
              <a:t>Various privilege levels to normalize and figure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10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developer.hashicorp.com</a:t>
            </a:r>
            <a:r>
              <a:rPr lang="en-US" dirty="0"/>
              <a:t>/terraform/language/resources/provisioners/syntax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4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developer.hashicorp.com</a:t>
            </a:r>
            <a:r>
              <a:rPr lang="en-US" dirty="0"/>
              <a:t>/terraform/language/resources/provisioners/syntax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4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how you will adopt a service</a:t>
            </a:r>
          </a:p>
          <a:p>
            <a:endParaRPr lang="en-US" dirty="0"/>
          </a:p>
          <a:p>
            <a:r>
              <a:rPr lang="en-US" dirty="0"/>
              <a:t>If RDS, write the guardrails for it</a:t>
            </a:r>
          </a:p>
          <a:p>
            <a:endParaRPr lang="en-US" dirty="0"/>
          </a:p>
          <a:p>
            <a:r>
              <a:rPr lang="en-US" dirty="0"/>
              <a:t>Ensure encryption is enable</a:t>
            </a:r>
          </a:p>
          <a:p>
            <a:endParaRPr lang="en-US" dirty="0"/>
          </a:p>
          <a:p>
            <a:r>
              <a:rPr lang="en-US" dirty="0"/>
              <a:t>Ensure backups</a:t>
            </a:r>
          </a:p>
          <a:p>
            <a:endParaRPr lang="en-US" dirty="0"/>
          </a:p>
          <a:p>
            <a:r>
              <a:rPr lang="en-US" dirty="0"/>
              <a:t>Define correct networks and security groups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6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1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9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07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4528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63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7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70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8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4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4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1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6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3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3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88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1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mailto:mike@cloudsecuritypartners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7A4F-58D9-B7E5-0BF7-D52FCC94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Infrastructure as remote code execution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3B89201-37B3-5E86-D3F6-A9CC5E5F1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4" b="6236"/>
          <a:stretch/>
        </p:blipFill>
        <p:spPr bwMode="auto">
          <a:xfrm>
            <a:off x="685800" y="2194560"/>
            <a:ext cx="10820400" cy="40241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687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73B0E8D-D47B-A3F5-8F2C-B5DC2D58F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322" y="148880"/>
            <a:ext cx="6853355" cy="6560239"/>
          </a:xfrm>
        </p:spPr>
      </p:pic>
    </p:spTree>
    <p:extLst>
      <p:ext uri="{BB962C8B-B14F-4D97-AF65-F5344CB8AC3E}">
        <p14:creationId xmlns:p14="http://schemas.microsoft.com/office/powerpoint/2010/main" val="2926220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3A71CB7-D89C-4FDD-4C34-7986FD55E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341" y="232540"/>
            <a:ext cx="7263317" cy="6392920"/>
          </a:xfrm>
        </p:spPr>
      </p:pic>
    </p:spTree>
    <p:extLst>
      <p:ext uri="{BB962C8B-B14F-4D97-AF65-F5344CB8AC3E}">
        <p14:creationId xmlns:p14="http://schemas.microsoft.com/office/powerpoint/2010/main" val="428056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C221E-70E7-7586-1558-31A0CAEB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Terraform state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5E4E72-F2A2-7686-8D8A-89FE9AD78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5956"/>
          <a:stretch/>
        </p:blipFill>
        <p:spPr bwMode="auto">
          <a:xfrm>
            <a:off x="4995582" y="746759"/>
            <a:ext cx="6510618" cy="54719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1D3D-FECA-8826-33E1-AFC197312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current state of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managed updates, deletes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Drift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Holds secrets..</a:t>
            </a:r>
          </a:p>
        </p:txBody>
      </p:sp>
    </p:spTree>
    <p:extLst>
      <p:ext uri="{BB962C8B-B14F-4D97-AF65-F5344CB8AC3E}">
        <p14:creationId xmlns:p14="http://schemas.microsoft.com/office/powerpoint/2010/main" val="2936404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961B4C0-817B-78AE-5449-4083F59E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034" y="339627"/>
            <a:ext cx="7683931" cy="6178746"/>
          </a:xfrm>
        </p:spPr>
      </p:pic>
    </p:spTree>
    <p:extLst>
      <p:ext uri="{BB962C8B-B14F-4D97-AF65-F5344CB8AC3E}">
        <p14:creationId xmlns:p14="http://schemas.microsoft.com/office/powerpoint/2010/main" val="42263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0D65F0-EFCC-8E8E-2F01-2A906A68A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179" y="398176"/>
            <a:ext cx="10705641" cy="47141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E153AE-1D79-FE8F-BE71-A5888955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27" y="5258158"/>
            <a:ext cx="11179145" cy="1201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075B62-5AD1-8203-536B-D4F21F93EB24}"/>
              </a:ext>
            </a:extLst>
          </p:cNvPr>
          <p:cNvSpPr/>
          <p:nvPr/>
        </p:nvSpPr>
        <p:spPr>
          <a:xfrm>
            <a:off x="1718631" y="2057401"/>
            <a:ext cx="969485" cy="2120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99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B526677A-6C86-0F94-D515-8300713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4922" y="322823"/>
            <a:ext cx="4002156" cy="6212353"/>
          </a:xfrm>
        </p:spPr>
      </p:pic>
    </p:spTree>
    <p:extLst>
      <p:ext uri="{BB962C8B-B14F-4D97-AF65-F5344CB8AC3E}">
        <p14:creationId xmlns:p14="http://schemas.microsoft.com/office/powerpoint/2010/main" val="32731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8AA9BC-C94E-9695-9979-BCECC2AE8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7165" y="365809"/>
            <a:ext cx="10177670" cy="6126382"/>
          </a:xfrm>
        </p:spPr>
      </p:pic>
    </p:spTree>
    <p:extLst>
      <p:ext uri="{BB962C8B-B14F-4D97-AF65-F5344CB8AC3E}">
        <p14:creationId xmlns:p14="http://schemas.microsoft.com/office/powerpoint/2010/main" val="202753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2F7C-1051-87AD-0D27-9CAC4F63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1976"/>
            <a:ext cx="4114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TERRAFORM APIs</a:t>
            </a:r>
          </a:p>
        </p:txBody>
      </p:sp>
      <p:pic>
        <p:nvPicPr>
          <p:cNvPr id="15362" name="Picture 2" descr="A close 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2B60AFE-0413-AE17-6582-3D9178B7E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r="3" b="5761"/>
          <a:stretch/>
        </p:blipFill>
        <p:spPr bwMode="auto">
          <a:xfrm>
            <a:off x="4995582" y="746759"/>
            <a:ext cx="6510618" cy="5471925"/>
          </a:xfrm>
          <a:prstGeom prst="rect">
            <a:avLst/>
          </a:prstGeom>
          <a:solidFill>
            <a:srgbClr val="FFFFFF"/>
          </a:solidFill>
          <a:effectLst>
            <a:softEdge rad="100737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FCAB-B6E4-B105-56D2-0639DD93F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>
            <a:normAutofit/>
          </a:bodyPr>
          <a:lstStyle/>
          <a:p>
            <a:r>
              <a:rPr lang="en-US" dirty="0"/>
              <a:t>Dozens of APIs</a:t>
            </a:r>
          </a:p>
          <a:p>
            <a:r>
              <a:rPr lang="en-US" dirty="0"/>
              <a:t>Privileged APIs </a:t>
            </a:r>
          </a:p>
          <a:p>
            <a:r>
              <a:rPr lang="en-US" dirty="0"/>
              <a:t>Update state</a:t>
            </a:r>
          </a:p>
          <a:p>
            <a:r>
              <a:rPr lang="en-US" dirty="0"/>
              <a:t>Update variables</a:t>
            </a:r>
          </a:p>
          <a:p>
            <a:r>
              <a:rPr lang="en-US" dirty="0"/>
              <a:t>Various levels of access</a:t>
            </a:r>
          </a:p>
        </p:txBody>
      </p:sp>
    </p:spTree>
    <p:extLst>
      <p:ext uri="{BB962C8B-B14F-4D97-AF65-F5344CB8AC3E}">
        <p14:creationId xmlns:p14="http://schemas.microsoft.com/office/powerpoint/2010/main" val="126036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4A943A9-94A5-619B-1B5C-6D45A624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47" y="67847"/>
            <a:ext cx="6722306" cy="672230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188323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9741-3ECE-9B93-38F6-F4B820D6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E888-7457-AC99-DD40-DF2FFA8BC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Provisioners</a:t>
            </a:r>
          </a:p>
          <a:p>
            <a:pPr lvl="1"/>
            <a:r>
              <a:rPr lang="en-US" sz="1600" dirty="0"/>
              <a:t>remote-exec</a:t>
            </a:r>
          </a:p>
          <a:p>
            <a:pPr lvl="1"/>
            <a:r>
              <a:rPr lang="en-US" sz="1600" dirty="0"/>
              <a:t>local-exec</a:t>
            </a:r>
          </a:p>
          <a:p>
            <a:pPr lvl="1"/>
            <a:r>
              <a:rPr lang="en-US" sz="1600" dirty="0"/>
              <a:t>file</a:t>
            </a:r>
          </a:p>
          <a:p>
            <a:pPr lvl="1"/>
            <a:r>
              <a:rPr lang="en-US" sz="1600" dirty="0" err="1"/>
              <a:t>dns</a:t>
            </a:r>
            <a:endParaRPr lang="en-US" sz="1600" dirty="0"/>
          </a:p>
          <a:p>
            <a:r>
              <a:rPr lang="en-US" sz="1600" dirty="0"/>
              <a:t>Data</a:t>
            </a:r>
          </a:p>
          <a:p>
            <a:pPr lvl="1"/>
            <a:r>
              <a:rPr lang="en-US" sz="1600" dirty="0"/>
              <a:t>external-data</a:t>
            </a:r>
          </a:p>
          <a:p>
            <a:pPr lvl="1"/>
            <a:r>
              <a:rPr lang="en-US" sz="1600" dirty="0"/>
              <a:t>http</a:t>
            </a:r>
          </a:p>
          <a:p>
            <a:endParaRPr lang="en-US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5A73EB-2331-B9C4-87A0-F50AEC268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36"/>
          <a:stretch/>
        </p:blipFill>
        <p:spPr bwMode="auto">
          <a:xfrm>
            <a:off x="5094515" y="10"/>
            <a:ext cx="709748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29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D8F4-C911-83B4-0BEE-5EACADD6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 descr="A picture containing light, outdoor, traffic, dark&#10;&#10;Description automatically generated">
            <a:extLst>
              <a:ext uri="{FF2B5EF4-FFF2-40B4-BE49-F238E27FC236}">
                <a16:creationId xmlns:a16="http://schemas.microsoft.com/office/drawing/2014/main" id="{C9CA80AC-4F66-00D1-0ED7-4B3B47C48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" r="3" b="15054"/>
          <a:stretch/>
        </p:blipFill>
        <p:spPr>
          <a:xfrm>
            <a:off x="4995582" y="746759"/>
            <a:ext cx="6510618" cy="5471925"/>
          </a:xfrm>
          <a:prstGeom prst="rect">
            <a:avLst/>
          </a:prstGeom>
          <a:noFill/>
          <a:effectLst>
            <a:softEdge rad="64745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2E6C7-87E4-5F93-1B80-DEFD90AED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Michael McCabe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President of Cloud Security Partners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clients with cloud strategy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Passionate about infrastructure as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29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4F9F-0D38-37FB-E755-D8E43978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Remote-exec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E8A8-AE4C-6C15-AE1D-7C33A4AE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run scripts on remote hosts after provisioning</a:t>
            </a:r>
          </a:p>
          <a:p>
            <a:r>
              <a:rPr lang="en-US" dirty="0"/>
              <a:t>Anti-pattern</a:t>
            </a:r>
          </a:p>
          <a:p>
            <a:r>
              <a:rPr lang="en-US" dirty="0"/>
              <a:t>Introduces code to infrastructure deployments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“they also add a considerable amount of complexity and uncertainty to Terraform usage”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26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8F8B-0398-BA1D-B729-350ABCF7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Remote exec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58E2D91-B0AB-CC84-E279-7F54D2E7E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Setup an EC2</a:t>
            </a:r>
          </a:p>
          <a:p>
            <a:r>
              <a:rPr lang="en-US" sz="1600" dirty="0"/>
              <a:t>Determine connection</a:t>
            </a:r>
          </a:p>
          <a:p>
            <a:r>
              <a:rPr lang="en-US" sz="1600" dirty="0"/>
              <a:t>Create reverse shell to external IP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F73D545-0CFC-4F88-D30C-EF103BA9F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" r="3591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8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4F9F-0D38-37FB-E755-D8E43978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LOCAL-</a:t>
            </a:r>
            <a:r>
              <a:rPr lang="en-US" dirty="0" err="1"/>
              <a:t>ExEC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E8A8-AE4C-6C15-AE1D-7C33A4AE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Invokes a process on the machine running Terraform</a:t>
            </a:r>
          </a:p>
          <a:p>
            <a:r>
              <a:rPr lang="en-US" dirty="0"/>
              <a:t>Anti-pattern</a:t>
            </a:r>
          </a:p>
          <a:p>
            <a:r>
              <a:rPr lang="en-US" dirty="0"/>
              <a:t>Introduces code to infrastructure deployments</a:t>
            </a:r>
          </a:p>
          <a:p>
            <a:r>
              <a:rPr lang="en-US" dirty="0"/>
              <a:t>Utilizes highly privileged Terraform role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i="0" dirty="0">
                <a:solidFill>
                  <a:srgbClr val="FF0000"/>
                </a:solidFill>
                <a:effectLst/>
                <a:latin typeface="-apple-system"/>
              </a:rPr>
              <a:t>“</a:t>
            </a:r>
            <a:r>
              <a:rPr lang="en-US" i="0" dirty="0">
                <a:solidFill>
                  <a:srgbClr val="FF0000"/>
                </a:solidFill>
                <a:effectLst/>
                <a:latin typeface="-apple-system"/>
              </a:rPr>
              <a:t>Important:</a:t>
            </a: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 Use provisioners as a last resort. There are better alternatives for most situations.”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86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FDC8-90F5-2900-9019-A954FE6F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LOCAL-EXEC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5046E5-3887-2A20-B56D-495B28934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Completes infrastructure build</a:t>
            </a:r>
          </a:p>
          <a:p>
            <a:r>
              <a:rPr lang="en-US" sz="1600" dirty="0"/>
              <a:t>Runs curl command against metadata endpoint</a:t>
            </a:r>
          </a:p>
          <a:p>
            <a:r>
              <a:rPr lang="en-US" sz="1600" dirty="0"/>
              <a:t>Curls output to remote webserver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59BB2D1-1497-7834-329F-97606362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04" y="1119367"/>
            <a:ext cx="7189521" cy="46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96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855-DE49-8ECB-8E07-B6EAA34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semgrep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3F28B-89E1-9949-D801-621B1BA30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Basic pattern matching</a:t>
            </a:r>
          </a:p>
          <a:p>
            <a:r>
              <a:rPr lang="en-US" sz="1600"/>
              <a:t>Integrate with pipelines</a:t>
            </a:r>
          </a:p>
          <a:p>
            <a:r>
              <a:rPr lang="en-US" sz="1600"/>
              <a:t>Fast</a:t>
            </a:r>
          </a:p>
          <a:p>
            <a:r>
              <a:rPr lang="en-US" sz="1600"/>
              <a:t>Opensource rulesets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4E5AF7-0A4E-F5AC-56A1-5EC3BF898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36"/>
          <a:stretch/>
        </p:blipFill>
        <p:spPr bwMode="auto">
          <a:xfrm>
            <a:off x="5304147" y="10"/>
            <a:ext cx="688785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mgrep - Visual Studio Marketplace">
            <a:extLst>
              <a:ext uri="{FF2B5EF4-FFF2-40B4-BE49-F238E27FC236}">
                <a16:creationId xmlns:a16="http://schemas.microsoft.com/office/drawing/2014/main" id="{E5AE4B0C-38C4-E123-2C4A-886D2DD60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429000"/>
            <a:ext cx="4565650" cy="45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80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242D-A792-31FA-84AB-C2F655E7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-121452"/>
            <a:ext cx="8610600" cy="1293028"/>
          </a:xfrm>
        </p:spPr>
        <p:txBody>
          <a:bodyPr/>
          <a:lstStyle/>
          <a:p>
            <a:r>
              <a:rPr lang="en-US" dirty="0"/>
              <a:t>Solutions?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619F76-E977-44E4-A847-C60D289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89" y="914401"/>
            <a:ext cx="10996222" cy="5341938"/>
          </a:xfrm>
        </p:spPr>
      </p:pic>
    </p:spTree>
    <p:extLst>
      <p:ext uri="{BB962C8B-B14F-4D97-AF65-F5344CB8AC3E}">
        <p14:creationId xmlns:p14="http://schemas.microsoft.com/office/powerpoint/2010/main" val="221307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242D-A792-31FA-84AB-C2F655E7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-121452"/>
            <a:ext cx="8610600" cy="1293028"/>
          </a:xfrm>
        </p:spPr>
        <p:txBody>
          <a:bodyPr/>
          <a:lstStyle/>
          <a:p>
            <a:r>
              <a:rPr lang="en-US" dirty="0"/>
              <a:t>Solutions?</a:t>
            </a:r>
          </a:p>
        </p:txBody>
      </p:sp>
      <p:pic>
        <p:nvPicPr>
          <p:cNvPr id="7" name="Content Placeholder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5C85D4A5-403C-09F1-A7E0-24C777983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908" y="2056361"/>
            <a:ext cx="4362992" cy="4024313"/>
          </a:xfrm>
        </p:spPr>
      </p:pic>
    </p:spTree>
    <p:extLst>
      <p:ext uri="{BB962C8B-B14F-4D97-AF65-F5344CB8AC3E}">
        <p14:creationId xmlns:p14="http://schemas.microsoft.com/office/powerpoint/2010/main" val="394285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97E9-04EE-8CF3-8476-5237B812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Data gathering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B3CC-6365-A8F8-2845-9D8DA89FC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HTTP Provider</a:t>
            </a:r>
          </a:p>
          <a:p>
            <a:r>
              <a:rPr lang="en-US" sz="1600"/>
              <a:t>External data</a:t>
            </a:r>
          </a:p>
          <a:p>
            <a:r>
              <a:rPr lang="en-US" sz="1600"/>
              <a:t>Many more</a:t>
            </a:r>
          </a:p>
          <a:p>
            <a:endParaRPr lang="en-US" sz="16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D2FD0F5-7C47-1824-39BE-54CDBFF1E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" r="2" b="2"/>
          <a:stretch/>
        </p:blipFill>
        <p:spPr bwMode="auto">
          <a:xfrm>
            <a:off x="5304147" y="10"/>
            <a:ext cx="688785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878F6-6072-5D71-3557-2C96434ADC98}"/>
              </a:ext>
            </a:extLst>
          </p:cNvPr>
          <p:cNvSpPr txBox="1"/>
          <p:nvPr/>
        </p:nvSpPr>
        <p:spPr>
          <a:xfrm>
            <a:off x="523875" y="295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09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FC03-44F2-3914-3C2E-EF4A0FA6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225" y="183348"/>
            <a:ext cx="8610600" cy="1293028"/>
          </a:xfrm>
        </p:spPr>
        <p:txBody>
          <a:bodyPr/>
          <a:lstStyle/>
          <a:p>
            <a:r>
              <a:rPr lang="en-US" dirty="0"/>
              <a:t>HTTP Provider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2AB6A5D-5CE7-C346-7FC4-6035D149A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783" y="1675822"/>
            <a:ext cx="9562433" cy="4856741"/>
          </a:xfrm>
        </p:spPr>
      </p:pic>
    </p:spTree>
    <p:extLst>
      <p:ext uri="{BB962C8B-B14F-4D97-AF65-F5344CB8AC3E}">
        <p14:creationId xmlns:p14="http://schemas.microsoft.com/office/powerpoint/2010/main" val="1942994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2131F9-29F3-A8A4-27B2-4E7415B8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340855"/>
            <a:ext cx="9839325" cy="59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5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F122-E243-99BB-1960-97057EF9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764373"/>
            <a:ext cx="6257291" cy="1293028"/>
          </a:xfrm>
        </p:spPr>
        <p:txBody>
          <a:bodyPr>
            <a:normAutofit/>
          </a:bodyPr>
          <a:lstStyle/>
          <a:p>
            <a:r>
              <a:rPr lang="en-US" dirty="0"/>
              <a:t>What are we talking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6CF2-E073-AF1F-E7B0-B6E5BB98C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257290" cy="4024125"/>
          </a:xfrm>
        </p:spPr>
        <p:txBody>
          <a:bodyPr>
            <a:normAutofit/>
          </a:bodyPr>
          <a:lstStyle/>
          <a:p>
            <a:r>
              <a:rPr lang="en-US" sz="2000" dirty="0"/>
              <a:t>Terraform</a:t>
            </a:r>
          </a:p>
          <a:p>
            <a:r>
              <a:rPr lang="en-US" sz="2000" dirty="0"/>
              <a:t>Infrastructure as code</a:t>
            </a:r>
          </a:p>
          <a:p>
            <a:r>
              <a:rPr lang="en-US" sz="2000" dirty="0"/>
              <a:t>Codified and consistent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0" i="0" dirty="0">
                <a:effectLst/>
                <a:latin typeface="Söhne"/>
              </a:rPr>
              <a:t>“With Terraform, you can create, modify, and destroy your infrastructure in a consistent and repeatable way.”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0CB30-6C28-13A9-8AD4-36F2B71C6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5"/>
          <a:stretch/>
        </p:blipFill>
        <p:spPr>
          <a:xfrm>
            <a:off x="7519416" y="10"/>
            <a:ext cx="4672584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37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242D-A792-31FA-84AB-C2F655E7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-121452"/>
            <a:ext cx="8610600" cy="1293028"/>
          </a:xfrm>
        </p:spPr>
        <p:txBody>
          <a:bodyPr/>
          <a:lstStyle/>
          <a:p>
            <a:r>
              <a:rPr lang="en-US" dirty="0"/>
              <a:t>Solutions?</a:t>
            </a:r>
          </a:p>
        </p:txBody>
      </p:sp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70E038-DB23-FF02-01BA-D95F6F5DE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73" y="1491925"/>
            <a:ext cx="11741654" cy="3874149"/>
          </a:xfrm>
        </p:spPr>
      </p:pic>
    </p:spTree>
    <p:extLst>
      <p:ext uri="{BB962C8B-B14F-4D97-AF65-F5344CB8AC3E}">
        <p14:creationId xmlns:p14="http://schemas.microsoft.com/office/powerpoint/2010/main" val="1693316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C833604-DB50-62CA-F7D0-0DDCF8C3A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93" y="2149017"/>
            <a:ext cx="11614614" cy="2863658"/>
          </a:xfrm>
        </p:spPr>
      </p:pic>
    </p:spTree>
    <p:extLst>
      <p:ext uri="{BB962C8B-B14F-4D97-AF65-F5344CB8AC3E}">
        <p14:creationId xmlns:p14="http://schemas.microsoft.com/office/powerpoint/2010/main" val="1718796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0333-7A42-2F8A-59B6-62975447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6044"/>
            <a:ext cx="4114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We want more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682CAE-9C81-B524-47CD-BEAA64761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5956"/>
          <a:stretch/>
        </p:blipFill>
        <p:spPr bwMode="auto">
          <a:xfrm>
            <a:off x="4995582" y="746759"/>
            <a:ext cx="6510618" cy="54719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079A-ECCD-F2A2-D6AD-E37FC4082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>
            <a:normAutofit/>
          </a:bodyPr>
          <a:lstStyle/>
          <a:p>
            <a:r>
              <a:rPr lang="en-US" dirty="0"/>
              <a:t>More in-depth testing</a:t>
            </a:r>
          </a:p>
          <a:p>
            <a:r>
              <a:rPr lang="en-US" dirty="0"/>
              <a:t>Resource specific checks</a:t>
            </a:r>
          </a:p>
          <a:p>
            <a:r>
              <a:rPr lang="en-US" dirty="0"/>
              <a:t>Decision making logic</a:t>
            </a:r>
          </a:p>
        </p:txBody>
      </p:sp>
    </p:spTree>
    <p:extLst>
      <p:ext uri="{BB962C8B-B14F-4D97-AF65-F5344CB8AC3E}">
        <p14:creationId xmlns:p14="http://schemas.microsoft.com/office/powerpoint/2010/main" val="3028680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5715-1621-A097-34B2-F292E9C8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079" y="627398"/>
            <a:ext cx="4918113" cy="1293028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05C4-827B-F065-3EC5-7F8118E9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593" y="2115773"/>
            <a:ext cx="4206607" cy="4024125"/>
          </a:xfrm>
        </p:spPr>
        <p:txBody>
          <a:bodyPr/>
          <a:lstStyle/>
          <a:p>
            <a:r>
              <a:rPr lang="en-US" dirty="0"/>
              <a:t>OPA Rego</a:t>
            </a:r>
          </a:p>
          <a:p>
            <a:r>
              <a:rPr lang="en-US" dirty="0" err="1"/>
              <a:t>Hashicorp</a:t>
            </a:r>
            <a:r>
              <a:rPr lang="en-US" dirty="0"/>
              <a:t> Sentinel</a:t>
            </a:r>
          </a:p>
        </p:txBody>
      </p:sp>
      <p:pic>
        <p:nvPicPr>
          <p:cNvPr id="10242" name="Picture 2" descr="HashiCorp Sentinel: Delivering Compliance To Infrastructure-as-Code - Amazic">
            <a:extLst>
              <a:ext uri="{FF2B5EF4-FFF2-40B4-BE49-F238E27FC236}">
                <a16:creationId xmlns:a16="http://schemas.microsoft.com/office/drawing/2014/main" id="{A502D0D5-7E75-7E00-A0BD-4373E370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156"/>
            <a:ext cx="4206607" cy="240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pen Policy Agent | Policy Language">
            <a:extLst>
              <a:ext uri="{FF2B5EF4-FFF2-40B4-BE49-F238E27FC236}">
                <a16:creationId xmlns:a16="http://schemas.microsoft.com/office/drawing/2014/main" id="{DF17B54C-D694-5505-428B-3BA58C7A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84" y="3298353"/>
            <a:ext cx="8435248" cy="27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58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C84DBFF-193E-A031-501F-36A584A4C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820" y="1294874"/>
            <a:ext cx="9932359" cy="4268252"/>
          </a:xfrm>
        </p:spPr>
      </p:pic>
    </p:spTree>
    <p:extLst>
      <p:ext uri="{BB962C8B-B14F-4D97-AF65-F5344CB8AC3E}">
        <p14:creationId xmlns:p14="http://schemas.microsoft.com/office/powerpoint/2010/main" val="4064611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C383-532D-406B-463A-8EF92D0D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C98A17-1E70-E2C8-9F2B-7BC436F84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692" y="713476"/>
            <a:ext cx="11158616" cy="5431047"/>
          </a:xfrm>
        </p:spPr>
      </p:pic>
    </p:spTree>
    <p:extLst>
      <p:ext uri="{BB962C8B-B14F-4D97-AF65-F5344CB8AC3E}">
        <p14:creationId xmlns:p14="http://schemas.microsoft.com/office/powerpoint/2010/main" val="1444058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CFA6276-8DFE-408E-712C-6C3DB9C13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708" y="156367"/>
            <a:ext cx="6972583" cy="6545266"/>
          </a:xfrm>
        </p:spPr>
      </p:pic>
    </p:spTree>
    <p:extLst>
      <p:ext uri="{BB962C8B-B14F-4D97-AF65-F5344CB8AC3E}">
        <p14:creationId xmlns:p14="http://schemas.microsoft.com/office/powerpoint/2010/main" val="1409062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655C-8358-1254-8D14-C2B2EC83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Unknowns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CE8F-4972-50A6-56AC-E552FE12B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Values aren’t in plan</a:t>
            </a:r>
          </a:p>
          <a:p>
            <a:r>
              <a:rPr lang="en-US" dirty="0"/>
              <a:t>Values are created</a:t>
            </a:r>
          </a:p>
          <a:p>
            <a:r>
              <a:rPr lang="en-US" dirty="0"/>
              <a:t>Easy to manipulate</a:t>
            </a:r>
          </a:p>
          <a:p>
            <a:r>
              <a:rPr lang="en-US" dirty="0"/>
              <a:t>Bypasses plan time checks</a:t>
            </a:r>
          </a:p>
          <a:p>
            <a:r>
              <a:rPr lang="en-US" dirty="0"/>
              <a:t>Must have explicit checks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409F73-2D2D-7800-CBA8-4A83979D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62" y="2194560"/>
            <a:ext cx="7129667" cy="416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98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85917F-B1C0-635A-4B7D-77F950868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5" b="95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457A5B-AA93-18BF-C23D-65DC8274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/>
              <a:t>Solutions - Layer your defenses</a:t>
            </a:r>
            <a:br>
              <a:rPr lang="en-US" sz="3700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20D0-1692-D99B-A9E8-2D0196369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IAM</a:t>
            </a:r>
          </a:p>
          <a:p>
            <a:r>
              <a:rPr lang="en-US" dirty="0"/>
              <a:t>Build patterns for use cases</a:t>
            </a:r>
          </a:p>
          <a:p>
            <a:pPr lvl="1"/>
            <a:r>
              <a:rPr lang="en-US" dirty="0"/>
              <a:t>Service guard rails</a:t>
            </a:r>
          </a:p>
          <a:p>
            <a:pPr lvl="1"/>
            <a:r>
              <a:rPr lang="en-US" dirty="0"/>
              <a:t>IAM</a:t>
            </a:r>
          </a:p>
          <a:p>
            <a:r>
              <a:rPr lang="en-US" dirty="0"/>
              <a:t>Code review – testing</a:t>
            </a:r>
          </a:p>
          <a:p>
            <a:r>
              <a:rPr lang="en-US" dirty="0"/>
              <a:t>Plan security enforcement</a:t>
            </a:r>
          </a:p>
          <a:p>
            <a:r>
              <a:rPr lang="en-US" dirty="0"/>
              <a:t>Lock down Terraform environment</a:t>
            </a:r>
          </a:p>
          <a:p>
            <a:r>
              <a:rPr lang="en-US" dirty="0"/>
              <a:t>Segment deployments</a:t>
            </a:r>
          </a:p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72329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C5FA207-39CC-7A3D-DC82-6B6044E51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6" b="3336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66CD6-51AF-2604-22DC-82953D21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9D98E-CD23-1E6D-8CEF-3D296FA30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use case or application specific roles and policies</a:t>
            </a:r>
          </a:p>
          <a:p>
            <a:r>
              <a:rPr lang="en-US" dirty="0"/>
              <a:t>Use principle of least privilege </a:t>
            </a:r>
          </a:p>
          <a:p>
            <a:r>
              <a:rPr lang="en-US" dirty="0"/>
              <a:t>Build guardrails for IAM</a:t>
            </a:r>
          </a:p>
          <a:p>
            <a:pPr lvl="1"/>
            <a:r>
              <a:rPr lang="en-US" dirty="0"/>
              <a:t>IAM conditionals</a:t>
            </a:r>
          </a:p>
          <a:p>
            <a:r>
              <a:rPr lang="en-US" dirty="0"/>
              <a:t>Monitor changes</a:t>
            </a:r>
          </a:p>
        </p:txBody>
      </p:sp>
    </p:spTree>
    <p:extLst>
      <p:ext uri="{BB962C8B-B14F-4D97-AF65-F5344CB8AC3E}">
        <p14:creationId xmlns:p14="http://schemas.microsoft.com/office/powerpoint/2010/main" val="1909575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AD27D5A-EAC4-85A9-9A9C-D5EE7ECD2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8" b="289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D4B2E-FA9D-9F81-1B03-F407A7C3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Benefits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F627-3131-7BBE-5B1A-45A00757B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Centralize deployments</a:t>
            </a:r>
          </a:p>
          <a:p>
            <a:r>
              <a:rPr lang="en-US"/>
              <a:t>Deploy consistent infrastructure</a:t>
            </a:r>
          </a:p>
          <a:p>
            <a:r>
              <a:rPr lang="en-US"/>
              <a:t>Codified infrastructure</a:t>
            </a:r>
          </a:p>
          <a:p>
            <a:r>
              <a:rPr lang="en-US"/>
              <a:t>Can apply security controls for preventative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00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54DA-4C72-9A5D-B88E-CFF4F228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19F7-E328-0FDE-7651-CC2B6641B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Design patterns for service use cases</a:t>
            </a:r>
          </a:p>
          <a:p>
            <a:r>
              <a:rPr lang="en-US" sz="1600"/>
              <a:t>Document the guardrails </a:t>
            </a:r>
          </a:p>
          <a:p>
            <a:r>
              <a:rPr lang="en-US" sz="1600"/>
              <a:t>Design IAM policies down to minimum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C386DEA-726B-D4B2-CB8C-15180DFD2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r="2" b="46"/>
          <a:stretch/>
        </p:blipFill>
        <p:spPr bwMode="auto">
          <a:xfrm>
            <a:off x="5304147" y="10"/>
            <a:ext cx="6887853" cy="6857990"/>
          </a:xfrm>
          <a:prstGeom prst="rect">
            <a:avLst/>
          </a:prstGeom>
          <a:noFill/>
          <a:effectLst>
            <a:softEdge rad="49255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55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0" name="Title 1">
            <a:extLst>
              <a:ext uri="{FF2B5EF4-FFF2-40B4-BE49-F238E27FC236}">
                <a16:creationId xmlns:a16="http://schemas.microsoft.com/office/drawing/2014/main" id="{23EF4212-3E14-2495-1697-4F2F7EDFA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24099"/>
            <a:ext cx="4114800" cy="1600200"/>
          </a:xfrm>
        </p:spPr>
        <p:txBody>
          <a:bodyPr/>
          <a:lstStyle/>
          <a:p>
            <a:r>
              <a:rPr lang="en-US" dirty="0"/>
              <a:t>Harden services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054F196-F417-C9D6-0508-1FABB42C3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 r="3" b="2896"/>
          <a:stretch/>
        </p:blipFill>
        <p:spPr bwMode="auto">
          <a:xfrm>
            <a:off x="4995582" y="746759"/>
            <a:ext cx="6510618" cy="54719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1B1E8-6590-EACC-357B-E0F4EA0C9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76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85B3-28D8-E0FB-F62D-798526DF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92A23-C314-A9EC-0A9E-7CCF2731C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Automated code review in the pipeline</a:t>
            </a:r>
          </a:p>
          <a:p>
            <a:r>
              <a:rPr lang="en-US" sz="1600"/>
              <a:t>Check for bad pre-plan practices</a:t>
            </a:r>
          </a:p>
          <a:p>
            <a:pPr lvl="1"/>
            <a:r>
              <a:rPr lang="en-US" sz="1600"/>
              <a:t>Provisioners</a:t>
            </a:r>
          </a:p>
          <a:p>
            <a:pPr lvl="1"/>
            <a:r>
              <a:rPr lang="en-US" sz="1600"/>
              <a:t>Custom code</a:t>
            </a:r>
          </a:p>
          <a:p>
            <a:r>
              <a:rPr lang="en-US" sz="1600"/>
              <a:t>Enforce standards</a:t>
            </a:r>
          </a:p>
          <a:p>
            <a:pPr lvl="1"/>
            <a:endParaRPr lang="en-US" sz="16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E29814-69F8-A753-839C-52E57EB12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" r="2" b="2"/>
          <a:stretch/>
        </p:blipFill>
        <p:spPr bwMode="auto">
          <a:xfrm>
            <a:off x="5304147" y="10"/>
            <a:ext cx="6887853" cy="6857990"/>
          </a:xfrm>
          <a:prstGeom prst="rect">
            <a:avLst/>
          </a:prstGeom>
          <a:noFill/>
          <a:effectLst>
            <a:softEdge rad="104837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174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547E-AFA3-1071-3D68-2B404868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67B7-6611-AD74-0801-92814C289D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>
            <a:normAutofit/>
          </a:bodyPr>
          <a:lstStyle/>
          <a:p>
            <a:r>
              <a:rPr lang="en-US" dirty="0"/>
              <a:t>Monitor IAM changes for Terraform roles</a:t>
            </a:r>
          </a:p>
          <a:p>
            <a:r>
              <a:rPr lang="en-US" dirty="0"/>
              <a:t>Monitor deployed resources for delta with standards</a:t>
            </a:r>
          </a:p>
          <a:p>
            <a:r>
              <a:rPr lang="en-US" dirty="0"/>
              <a:t>Monitor changes in your Terraform environment</a:t>
            </a:r>
          </a:p>
          <a:p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B565B52-CCC4-5E2A-409E-B71183706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2" b="13285"/>
          <a:stretch/>
        </p:blipFill>
        <p:spPr bwMode="auto">
          <a:xfrm>
            <a:off x="6172200" y="2194559"/>
            <a:ext cx="5334000" cy="40241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75780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B6DB-471D-BA13-3BD3-8CB3287E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0279"/>
            <a:ext cx="687324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conclusions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E85A386-D9D5-D3B8-9F4A-04EED5C1F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r="29603" b="3"/>
          <a:stretch/>
        </p:blipFill>
        <p:spPr bwMode="auto">
          <a:xfrm>
            <a:off x="7861238" y="751241"/>
            <a:ext cx="3644962" cy="54674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149E-41E3-3FEB-BA2E-F7A2D7711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>
            <a:normAutofit/>
          </a:bodyPr>
          <a:lstStyle/>
          <a:p>
            <a:r>
              <a:rPr lang="en-US" dirty="0"/>
              <a:t>Terraform is a powerful tool to standardize and centralize deployments</a:t>
            </a:r>
          </a:p>
          <a:p>
            <a:r>
              <a:rPr lang="en-US" dirty="0"/>
              <a:t>High signal and effective security integrations points</a:t>
            </a:r>
          </a:p>
          <a:p>
            <a:r>
              <a:rPr lang="en-US" dirty="0"/>
              <a:t>Implementation must be well thought out</a:t>
            </a:r>
          </a:p>
          <a:p>
            <a:r>
              <a:rPr lang="en-US" dirty="0"/>
              <a:t>Controls at multiple layers </a:t>
            </a:r>
          </a:p>
          <a:p>
            <a:r>
              <a:rPr lang="en-US" dirty="0"/>
              <a:t>Monitor for anomalies</a:t>
            </a:r>
          </a:p>
        </p:txBody>
      </p:sp>
    </p:spTree>
    <p:extLst>
      <p:ext uri="{BB962C8B-B14F-4D97-AF65-F5344CB8AC3E}">
        <p14:creationId xmlns:p14="http://schemas.microsoft.com/office/powerpoint/2010/main" val="1392421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, night, dark&#10;&#10;Description automatically generated">
            <a:extLst>
              <a:ext uri="{FF2B5EF4-FFF2-40B4-BE49-F238E27FC236}">
                <a16:creationId xmlns:a16="http://schemas.microsoft.com/office/drawing/2014/main" id="{6AAE7B4C-03B1-2812-4AE0-AABBF97EEF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D4885-B3E1-97F9-F30B-9E0B1477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123" y="124858"/>
            <a:ext cx="6873240" cy="1600200"/>
          </a:xfrm>
        </p:spPr>
        <p:txBody>
          <a:bodyPr anchor="b">
            <a:normAutofit/>
          </a:bodyPr>
          <a:lstStyle/>
          <a:p>
            <a:r>
              <a:rPr lang="en-US" b="1" dirty="0" err="1"/>
              <a:t>ThanK</a:t>
            </a:r>
            <a:r>
              <a:rPr lang="en-US" b="1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96050-ED1C-806E-6F25-B025F82F8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2702" y="2562340"/>
            <a:ext cx="6873240" cy="309448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4"/>
              </a:rPr>
              <a:t>mike@cloudsecuritypartners.com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CloudSecurityPartners.com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@mccabe615</a:t>
            </a:r>
          </a:p>
        </p:txBody>
      </p:sp>
      <p:pic>
        <p:nvPicPr>
          <p:cNvPr id="15" name="Picture 14" descr="Logo&#10;&#10;Description automatically generated with low confidence">
            <a:extLst>
              <a:ext uri="{FF2B5EF4-FFF2-40B4-BE49-F238E27FC236}">
                <a16:creationId xmlns:a16="http://schemas.microsoft.com/office/drawing/2014/main" id="{F2767368-16AE-91DC-3F00-C203C0B16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392" y="5409741"/>
            <a:ext cx="6896100" cy="124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A339A-B595-13CE-A963-8CAAD7931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392" y="2936382"/>
            <a:ext cx="1886397" cy="188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98F5897-4395-C944-BE6B-B18EF7ABE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1" b="1238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0BCC3-42A6-30BC-4F73-69DB0E28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0940-DFDB-498D-CA4B-F59E0EBB6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Terraform is often given high privileged roles</a:t>
            </a:r>
          </a:p>
          <a:p>
            <a:r>
              <a:rPr lang="en-US" dirty="0"/>
              <a:t>Multiple ways to use Terraform to execute code</a:t>
            </a:r>
          </a:p>
          <a:p>
            <a:r>
              <a:rPr lang="en-US" dirty="0"/>
              <a:t>Terraform is a great way to gather data about an environment</a:t>
            </a:r>
          </a:p>
          <a:p>
            <a:r>
              <a:rPr lang="en-US" dirty="0"/>
              <a:t>Various ways to bypass security controls</a:t>
            </a:r>
          </a:p>
        </p:txBody>
      </p:sp>
    </p:spTree>
    <p:extLst>
      <p:ext uri="{BB962C8B-B14F-4D97-AF65-F5344CB8AC3E}">
        <p14:creationId xmlns:p14="http://schemas.microsoft.com/office/powerpoint/2010/main" val="192442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loor&#10;&#10;Description automatically generated">
            <a:extLst>
              <a:ext uri="{FF2B5EF4-FFF2-40B4-BE49-F238E27FC236}">
                <a16:creationId xmlns:a16="http://schemas.microsoft.com/office/drawing/2014/main" id="{BF564156-6E05-4007-8E99-8E06E0D90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23862" b="172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0BCC3-42A6-30BC-4F73-69DB0E28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0940-DFDB-498D-CA4B-F59E0EBB6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Helped move large financial organizations to self service model</a:t>
            </a:r>
          </a:p>
          <a:p>
            <a:pPr lvl="1"/>
            <a:r>
              <a:rPr lang="en-US" dirty="0"/>
              <a:t>Thousands of rules</a:t>
            </a:r>
          </a:p>
          <a:p>
            <a:pPr lvl="1"/>
            <a:r>
              <a:rPr lang="en-US" dirty="0"/>
              <a:t>Dozens of services</a:t>
            </a:r>
          </a:p>
          <a:p>
            <a:pPr lvl="1"/>
            <a:r>
              <a:rPr lang="en-US" dirty="0"/>
              <a:t>Thousands of users</a:t>
            </a:r>
          </a:p>
          <a:p>
            <a:r>
              <a:rPr lang="en-US" dirty="0"/>
              <a:t>Zero security findings from deployed infrastructure</a:t>
            </a:r>
          </a:p>
          <a:p>
            <a:r>
              <a:rPr lang="en-US" dirty="0"/>
              <a:t>Powerful preventative control</a:t>
            </a:r>
          </a:p>
          <a:p>
            <a:r>
              <a:rPr lang="en-US" dirty="0"/>
              <a:t>Maps to internal and external controls</a:t>
            </a:r>
          </a:p>
        </p:txBody>
      </p:sp>
    </p:spTree>
    <p:extLst>
      <p:ext uri="{BB962C8B-B14F-4D97-AF65-F5344CB8AC3E}">
        <p14:creationId xmlns:p14="http://schemas.microsoft.com/office/powerpoint/2010/main" val="381551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7CA721-1894-2BA0-728D-7AA24A593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29" y="1117594"/>
            <a:ext cx="11238742" cy="46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60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8FAB85-3A87-66CE-ED4E-A69196B33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15" b="25535"/>
          <a:stretch/>
        </p:blipFill>
        <p:spPr bwMode="auto">
          <a:xfrm>
            <a:off x="20" y="1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A1628-A88F-0BB1-3494-E13DAD78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it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DC055-4098-974D-C9D6-7EE4F9B0A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Terraform plan – plans what will be created, updated, or destroyed</a:t>
            </a:r>
          </a:p>
          <a:p>
            <a:pPr lvl="1"/>
            <a:r>
              <a:rPr lang="en-US" dirty="0"/>
              <a:t>Calculates the current state and end state</a:t>
            </a:r>
          </a:p>
          <a:p>
            <a:pPr lvl="1"/>
            <a:r>
              <a:rPr lang="en-US" dirty="0"/>
              <a:t>Creates dependency tree</a:t>
            </a:r>
          </a:p>
          <a:p>
            <a:pPr lvl="1"/>
            <a:r>
              <a:rPr lang="en-US" dirty="0"/>
              <a:t>Outputs plan for what will be created, updated, destroyed</a:t>
            </a:r>
          </a:p>
          <a:p>
            <a:pPr lvl="1"/>
            <a:r>
              <a:rPr lang="en-US" dirty="0"/>
              <a:t>Determines unknown values…</a:t>
            </a:r>
          </a:p>
          <a:p>
            <a:endParaRPr lang="en-US" dirty="0"/>
          </a:p>
          <a:p>
            <a:r>
              <a:rPr lang="en-US" dirty="0"/>
              <a:t>Terraform apply – creates the infrastructure </a:t>
            </a:r>
          </a:p>
          <a:p>
            <a:pPr lvl="1"/>
            <a:r>
              <a:rPr lang="en-US" dirty="0"/>
              <a:t>Makes changes based on plan</a:t>
            </a:r>
          </a:p>
          <a:p>
            <a:pPr lvl="1"/>
            <a:r>
              <a:rPr lang="en-US" dirty="0"/>
              <a:t>Updates state to track the current environment</a:t>
            </a:r>
          </a:p>
          <a:p>
            <a:pPr lvl="1"/>
            <a:r>
              <a:rPr lang="en-US" dirty="0"/>
              <a:t>Outputs changes</a:t>
            </a:r>
          </a:p>
        </p:txBody>
      </p:sp>
    </p:spTree>
    <p:extLst>
      <p:ext uri="{BB962C8B-B14F-4D97-AF65-F5344CB8AC3E}">
        <p14:creationId xmlns:p14="http://schemas.microsoft.com/office/powerpoint/2010/main" val="345606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7E19611-0819-2322-A8E1-BA0C81E1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387" y="523773"/>
            <a:ext cx="9159225" cy="5810453"/>
          </a:xfrm>
        </p:spPr>
      </p:pic>
    </p:spTree>
    <p:extLst>
      <p:ext uri="{BB962C8B-B14F-4D97-AF65-F5344CB8AC3E}">
        <p14:creationId xmlns:p14="http://schemas.microsoft.com/office/powerpoint/2010/main" val="94780410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5B92A6C-507D-054D-9B2E-484FC573C987}" vid="{BFEDBAB7-9944-AE49-8788-1B758A245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12794</TotalTime>
  <Words>690</Words>
  <Application>Microsoft Macintosh PowerPoint</Application>
  <PresentationFormat>Widescreen</PresentationFormat>
  <Paragraphs>197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-apple-system</vt:lpstr>
      <vt:lpstr>Arial</vt:lpstr>
      <vt:lpstr>Calibri</vt:lpstr>
      <vt:lpstr>Century Gothic</vt:lpstr>
      <vt:lpstr>Söhne</vt:lpstr>
      <vt:lpstr>Theme1</vt:lpstr>
      <vt:lpstr>Infrastructure as remote code execution</vt:lpstr>
      <vt:lpstr>Introduction</vt:lpstr>
      <vt:lpstr>What are we talking about</vt:lpstr>
      <vt:lpstr>Benefits</vt:lpstr>
      <vt:lpstr>Challenges</vt:lpstr>
      <vt:lpstr>experience</vt:lpstr>
      <vt:lpstr>PowerPoint Presentation</vt:lpstr>
      <vt:lpstr>How does it work</vt:lpstr>
      <vt:lpstr>PowerPoint Presentation</vt:lpstr>
      <vt:lpstr>PowerPoint Presentation</vt:lpstr>
      <vt:lpstr>PowerPoint Presentation</vt:lpstr>
      <vt:lpstr>Terraform state</vt:lpstr>
      <vt:lpstr>PowerPoint Presentation</vt:lpstr>
      <vt:lpstr>PowerPoint Presentation</vt:lpstr>
      <vt:lpstr>PowerPoint Presentation</vt:lpstr>
      <vt:lpstr>PowerPoint Presentation</vt:lpstr>
      <vt:lpstr>TERRAFORM APIs</vt:lpstr>
      <vt:lpstr>PowerPoint Presentation</vt:lpstr>
      <vt:lpstr>techniques</vt:lpstr>
      <vt:lpstr>Remote-exec</vt:lpstr>
      <vt:lpstr>Remote exec</vt:lpstr>
      <vt:lpstr>LOCAL-ExEC</vt:lpstr>
      <vt:lpstr>LOCAL-EXEC</vt:lpstr>
      <vt:lpstr>semgrep</vt:lpstr>
      <vt:lpstr>Solutions?</vt:lpstr>
      <vt:lpstr>Solutions?</vt:lpstr>
      <vt:lpstr>Data gathering methods</vt:lpstr>
      <vt:lpstr>HTTP Provider</vt:lpstr>
      <vt:lpstr>PowerPoint Presentation</vt:lpstr>
      <vt:lpstr>Solutions?</vt:lpstr>
      <vt:lpstr>PowerPoint Presentation</vt:lpstr>
      <vt:lpstr>We want more</vt:lpstr>
      <vt:lpstr>SOLUTIONS</vt:lpstr>
      <vt:lpstr>PowerPoint Presentation</vt:lpstr>
      <vt:lpstr>PowerPoint Presentation</vt:lpstr>
      <vt:lpstr>PowerPoint Presentation</vt:lpstr>
      <vt:lpstr>After Unknowns</vt:lpstr>
      <vt:lpstr>Solutions - Layer your defenses </vt:lpstr>
      <vt:lpstr>IAM</vt:lpstr>
      <vt:lpstr>patterns</vt:lpstr>
      <vt:lpstr>Harden services</vt:lpstr>
      <vt:lpstr>Code review</vt:lpstr>
      <vt:lpstr>Monitoring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Infrastructure as remote code execution</dc:title>
  <dc:creator>Michael McCabe</dc:creator>
  <cp:lastModifiedBy>Mike</cp:lastModifiedBy>
  <cp:revision>15</cp:revision>
  <dcterms:created xsi:type="dcterms:W3CDTF">2023-03-09T12:41:10Z</dcterms:created>
  <dcterms:modified xsi:type="dcterms:W3CDTF">2023-04-18T20:20:11Z</dcterms:modified>
</cp:coreProperties>
</file>